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BA6E-6F56-4B07-92C6-1D845999F128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F736-7D24-4779-A355-CD210AC69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BA6E-6F56-4B07-92C6-1D845999F128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F736-7D24-4779-A355-CD210AC69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BA6E-6F56-4B07-92C6-1D845999F128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F736-7D24-4779-A355-CD210AC69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BA6E-6F56-4B07-92C6-1D845999F128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F736-7D24-4779-A355-CD210AC69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BA6E-6F56-4B07-92C6-1D845999F128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F736-7D24-4779-A355-CD210AC69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BA6E-6F56-4B07-92C6-1D845999F128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F736-7D24-4779-A355-CD210AC69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BA6E-6F56-4B07-92C6-1D845999F128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F736-7D24-4779-A355-CD210AC69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BA6E-6F56-4B07-92C6-1D845999F128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F736-7D24-4779-A355-CD210AC69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BA6E-6F56-4B07-92C6-1D845999F128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F736-7D24-4779-A355-CD210AC69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BA6E-6F56-4B07-92C6-1D845999F128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F736-7D24-4779-A355-CD210AC69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BA6E-6F56-4B07-92C6-1D845999F128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F736-7D24-4779-A355-CD210AC69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2BA6E-6F56-4B07-92C6-1D845999F128}" type="datetimeFigureOut">
              <a:rPr lang="en-US" smtClean="0"/>
              <a:pPr/>
              <a:t>1/1/2008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FF736-7D24-4779-A355-CD210AC69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pPr algn="l"/>
            <a:r>
              <a:rPr lang="bn-IN" sz="3200" dirty="0" smtClean="0"/>
              <a:t>প্রশ্নঃ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bn-IN" sz="2800" dirty="0" smtClean="0"/>
              <a:t>সূচক সংখ্যা কাকে বলে ?</a:t>
            </a:r>
          </a:p>
          <a:p>
            <a:pPr marL="514350" indent="-514350">
              <a:buAutoNum type="arabicParenR"/>
            </a:pPr>
            <a:r>
              <a:rPr lang="bn-IN" sz="2800" dirty="0" smtClean="0"/>
              <a:t>চলতি ও ভিত্তি বৎসর কাকে বলে ?</a:t>
            </a:r>
          </a:p>
          <a:p>
            <a:pPr marL="514350" indent="-514350">
              <a:buAutoNum type="arabicParenR"/>
            </a:pPr>
            <a:r>
              <a:rPr lang="bn-IN" sz="2800" dirty="0" smtClean="0"/>
              <a:t>সূচক সংখ্যা নির্ণয়ের সমস্যা গুলো লিখ ।</a:t>
            </a:r>
          </a:p>
          <a:p>
            <a:pPr marL="514350" indent="-514350">
              <a:buAutoNum type="arabicParenR"/>
            </a:pPr>
            <a:r>
              <a:rPr lang="bn-IN" sz="2800" dirty="0" smtClean="0"/>
              <a:t>সূচক সংখ্যার প্রকারভেদ লিখ ।  </a:t>
            </a:r>
          </a:p>
          <a:p>
            <a:pPr marL="514350" indent="-514350">
              <a:buAutoNum type="arabicParenR"/>
            </a:pPr>
            <a:r>
              <a:rPr lang="bn-IN" sz="2800" dirty="0" smtClean="0"/>
              <a:t>ভিত্তি কত প্রকার ও কি কি ?বর্ণনা দাও ।  </a:t>
            </a:r>
          </a:p>
          <a:p>
            <a:pPr marL="514350" indent="-514350">
              <a:buAutoNum type="arabicParenR"/>
            </a:pPr>
            <a:r>
              <a:rPr lang="bn-IN" sz="2800" dirty="0" smtClean="0"/>
              <a:t>ল্যাস্পিয়ারস ও প্যাশের সূচক সংখ্যার পার্থক্য লিখ । </a:t>
            </a:r>
          </a:p>
          <a:p>
            <a:pPr marL="514350" indent="-514350">
              <a:buAutoNum type="arabicParenR"/>
            </a:pPr>
            <a:r>
              <a:rPr lang="bn-IN" sz="2800" dirty="0" smtClean="0"/>
              <a:t>সূচক সংখ্যার ব্যবহার লিখ ।  </a:t>
            </a:r>
          </a:p>
          <a:p>
            <a:pPr marL="514350" indent="-514350">
              <a:buNone/>
            </a:pPr>
            <a:endParaRPr lang="en-US" sz="2800" dirty="0"/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pPr algn="l"/>
            <a:r>
              <a:rPr lang="bn-IN" sz="3200" dirty="0" smtClean="0">
                <a:solidFill>
                  <a:srgbClr val="0070C0"/>
                </a:solidFill>
              </a:rPr>
              <a:t>প্রশ্নঃ ১ 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>
              <a:buNone/>
            </a:pPr>
            <a:r>
              <a:rPr lang="bn-IN" sz="2800" dirty="0" smtClean="0">
                <a:solidFill>
                  <a:srgbClr val="0070C0"/>
                </a:solidFill>
              </a:rPr>
              <a:t>উঃ</a:t>
            </a:r>
            <a:r>
              <a:rPr lang="bn-IN" dirty="0" smtClean="0"/>
              <a:t> </a:t>
            </a:r>
            <a:r>
              <a:rPr lang="bn-IN" sz="2800" dirty="0" smtClean="0">
                <a:solidFill>
                  <a:srgbClr val="FF0000"/>
                </a:solidFill>
              </a:rPr>
              <a:t>সূচক সংখ্যাঃ</a:t>
            </a:r>
            <a:r>
              <a:rPr lang="bn-IN" sz="2800" dirty="0" smtClean="0"/>
              <a:t> যে সংখ্যার সাহায্যে কোন নির্দিষ্ট বৎসর বা সময়ে কতকগুলি দ্রব্যের মূল্য, উৎপাদন বা মানের আপেক্ষিক পরিবর্তন পরিমাপ করা হয় তাকে সূচক সংখ্যা কাকে বলে ।  </a:t>
            </a:r>
          </a:p>
          <a:p>
            <a:pPr>
              <a:buNone/>
            </a:pPr>
            <a:r>
              <a:rPr lang="bn-IN" dirty="0" smtClean="0">
                <a:solidFill>
                  <a:srgbClr val="0070C0"/>
                </a:solidFill>
              </a:rPr>
              <a:t>প্রশ্নঃ ২</a:t>
            </a:r>
            <a:r>
              <a:rPr lang="bn-IN" dirty="0" smtClean="0"/>
              <a:t> </a:t>
            </a:r>
          </a:p>
          <a:p>
            <a:pPr>
              <a:buNone/>
            </a:pPr>
            <a:r>
              <a:rPr lang="bn-IN" sz="2800" dirty="0" smtClean="0">
                <a:solidFill>
                  <a:srgbClr val="0070C0"/>
                </a:solidFill>
              </a:rPr>
              <a:t>উঃ</a:t>
            </a:r>
            <a:r>
              <a:rPr lang="bn-IN" sz="2800" dirty="0" smtClean="0"/>
              <a:t> </a:t>
            </a:r>
            <a:r>
              <a:rPr lang="bn-IN" sz="2800" dirty="0" smtClean="0">
                <a:solidFill>
                  <a:srgbClr val="FF0000"/>
                </a:solidFill>
              </a:rPr>
              <a:t>ভিত্তি বৎসরঃ</a:t>
            </a:r>
            <a:r>
              <a:rPr lang="bn-IN" sz="2800" dirty="0" smtClean="0"/>
              <a:t> সূচক সংখ্যা নির্ণয়ের ক্ষেত্রে যে সময়ের দ্রব্যমুল্য, পরিমান বা মানের সাথে অন্য কোন সময়ের মূল্য বা মানের তুলনা করা হয় তাকে ভিত্তি বৎসর বলে ।</a:t>
            </a:r>
          </a:p>
          <a:p>
            <a:pPr>
              <a:buNone/>
            </a:pPr>
            <a:r>
              <a:rPr lang="bn-IN" sz="2800" dirty="0"/>
              <a:t> </a:t>
            </a:r>
            <a:r>
              <a:rPr lang="bn-IN" sz="2800" dirty="0" smtClean="0"/>
              <a:t> </a:t>
            </a:r>
            <a:r>
              <a:rPr lang="bn-IN" sz="2800" dirty="0" smtClean="0">
                <a:solidFill>
                  <a:srgbClr val="FF0000"/>
                </a:solidFill>
              </a:rPr>
              <a:t>চলতি বৎসরঃ</a:t>
            </a:r>
            <a:r>
              <a:rPr lang="bn-IN" sz="2800" dirty="0" smtClean="0"/>
              <a:t> যে সময়ের সূচক সংখ্যা নির্ণয় করা হয় তাকে চলতি বৎসর বলে ।</a:t>
            </a:r>
            <a:endParaRPr lang="en-US" sz="2800" dirty="0"/>
          </a:p>
        </p:txBody>
      </p:sp>
    </p:spTree>
  </p:cSld>
  <p:clrMapOvr>
    <a:masterClrMapping/>
  </p:clrMapOvr>
  <p:transition>
    <p:checke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563562"/>
          </a:xfrm>
        </p:spPr>
        <p:txBody>
          <a:bodyPr>
            <a:normAutofit fontScale="90000"/>
          </a:bodyPr>
          <a:lstStyle/>
          <a:p>
            <a:pPr algn="l"/>
            <a:r>
              <a:rPr lang="bn-IN" sz="3600" dirty="0" smtClean="0">
                <a:solidFill>
                  <a:srgbClr val="0070C0"/>
                </a:solidFill>
              </a:rPr>
              <a:t>প্রশ্নঃ ৩</a:t>
            </a:r>
            <a:r>
              <a:rPr lang="bn-IN" sz="3200" dirty="0" smtClean="0"/>
              <a:t> </a:t>
            </a:r>
            <a:br>
              <a:rPr lang="bn-IN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bn-IN" sz="2800" dirty="0" smtClean="0">
                <a:solidFill>
                  <a:srgbClr val="0070C0"/>
                </a:solidFill>
              </a:rPr>
              <a:t>উঃ</a:t>
            </a:r>
            <a:r>
              <a:rPr lang="bn-IN" sz="2800" dirty="0" smtClean="0"/>
              <a:t> </a:t>
            </a:r>
            <a:r>
              <a:rPr lang="bn-IN" sz="2800" dirty="0" smtClean="0">
                <a:solidFill>
                  <a:srgbClr val="FF0000"/>
                </a:solidFill>
              </a:rPr>
              <a:t>সূচক সংখ্যা নির্ণয়ের সমস্যাঃ </a:t>
            </a:r>
            <a:r>
              <a:rPr lang="bn-IN" sz="2800" dirty="0" smtClean="0"/>
              <a:t>সূচক সংখ্যা নির্ণয়ের সমস্যা গুলো হল – 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 সূচক সংখ্যার উদ্দেশ্য 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 দ্রব্য নির্বাচন 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 ভিত্তি বৎসর নির্বাচন 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/>
              <a:t> </a:t>
            </a:r>
            <a:r>
              <a:rPr lang="bn-IN" sz="2800" dirty="0" smtClean="0"/>
              <a:t>গড় নির্বাচন 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/>
              <a:t> </a:t>
            </a:r>
            <a:r>
              <a:rPr lang="bn-IN" sz="2800" dirty="0" smtClean="0"/>
              <a:t>গুরুত্ব নির্বাচন  </a:t>
            </a:r>
          </a:p>
          <a:p>
            <a:pPr>
              <a:buFont typeface="Wingdings" pitchFamily="2" charset="2"/>
              <a:buChar char="q"/>
            </a:pPr>
            <a:r>
              <a:rPr lang="bn-IN" sz="2800" dirty="0" smtClean="0"/>
              <a:t> তথ্য সংগ্রহ </a:t>
            </a:r>
          </a:p>
          <a:p>
            <a:pPr>
              <a:buNone/>
            </a:pPr>
            <a:r>
              <a:rPr lang="bn-IN" sz="3800" dirty="0" smtClean="0">
                <a:solidFill>
                  <a:srgbClr val="0070C0"/>
                </a:solidFill>
              </a:rPr>
              <a:t>প্রশ্নঃ ৪</a:t>
            </a:r>
          </a:p>
          <a:p>
            <a:pPr>
              <a:buNone/>
            </a:pPr>
            <a:r>
              <a:rPr lang="bn-IN" sz="2800" dirty="0" smtClean="0">
                <a:solidFill>
                  <a:srgbClr val="0070C0"/>
                </a:solidFill>
              </a:rPr>
              <a:t>উঃ</a:t>
            </a:r>
            <a:r>
              <a:rPr lang="bn-IN" dirty="0" smtClean="0"/>
              <a:t> </a:t>
            </a:r>
            <a:r>
              <a:rPr lang="bn-IN" sz="2800" dirty="0" smtClean="0">
                <a:solidFill>
                  <a:srgbClr val="FF0000"/>
                </a:solidFill>
              </a:rPr>
              <a:t>সূচক সংখ্যার প্রকারভেদঃ </a:t>
            </a:r>
            <a:r>
              <a:rPr lang="bn-IN" sz="2800" dirty="0" smtClean="0"/>
              <a:t>সূচক সংখ্যা ৩ প্রকার। যথাঃ </a:t>
            </a:r>
          </a:p>
          <a:p>
            <a:pPr>
              <a:buNone/>
            </a:pPr>
            <a:r>
              <a:rPr lang="bn-IN" sz="2800" dirty="0" smtClean="0"/>
              <a:t>১) মূল্য সূচক সংখ্যা </a:t>
            </a:r>
          </a:p>
          <a:p>
            <a:pPr>
              <a:buNone/>
            </a:pPr>
            <a:r>
              <a:rPr lang="bn-IN" sz="2800" dirty="0" smtClean="0"/>
              <a:t>২) পরিমান সূচক সংখ্যা</a:t>
            </a:r>
          </a:p>
          <a:p>
            <a:pPr>
              <a:buNone/>
            </a:pPr>
            <a:r>
              <a:rPr lang="bn-IN" sz="2800" dirty="0" smtClean="0"/>
              <a:t>৩) মূল্যমান সূচক সংখ্যা   </a:t>
            </a:r>
            <a:br>
              <a:rPr lang="bn-IN" sz="2800" dirty="0" smtClean="0"/>
            </a:br>
            <a:endParaRPr lang="en-US" sz="2800" dirty="0"/>
          </a:p>
        </p:txBody>
      </p:sp>
    </p:spTree>
  </p:cSld>
  <p:clrMapOvr>
    <a:masterClrMapping/>
  </p:clrMapOvr>
  <p:transition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bn-IN" sz="3200" dirty="0" smtClean="0">
                <a:solidFill>
                  <a:srgbClr val="0070C0"/>
                </a:solidFill>
              </a:rPr>
              <a:t>প্রশ্নঃ ৫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 numCol="1">
            <a:normAutofit fontScale="25000" lnSpcReduction="20000"/>
          </a:bodyPr>
          <a:lstStyle/>
          <a:p>
            <a:pPr>
              <a:buNone/>
            </a:pPr>
            <a:r>
              <a:rPr lang="bn-IN" sz="9600" dirty="0" smtClean="0">
                <a:solidFill>
                  <a:srgbClr val="0070C0"/>
                </a:solidFill>
              </a:rPr>
              <a:t>উঃ </a:t>
            </a:r>
            <a:r>
              <a:rPr lang="bn-IN" sz="9600" dirty="0" smtClean="0"/>
              <a:t>ভিত্তি </a:t>
            </a:r>
            <a:r>
              <a:rPr lang="bn-IN" sz="9600" dirty="0" smtClean="0">
                <a:solidFill>
                  <a:srgbClr val="FF0000"/>
                </a:solidFill>
              </a:rPr>
              <a:t>দুই</a:t>
            </a:r>
            <a:r>
              <a:rPr lang="bn-IN" sz="9600" dirty="0" smtClean="0"/>
              <a:t> প্রকার । যথাঃ </a:t>
            </a:r>
          </a:p>
          <a:p>
            <a:pPr marL="514350" indent="-514350">
              <a:buAutoNum type="arabicParenR"/>
            </a:pPr>
            <a:r>
              <a:rPr lang="bn-IN" sz="9600" dirty="0" smtClean="0"/>
              <a:t>স্থির ভিত্তি</a:t>
            </a:r>
          </a:p>
          <a:p>
            <a:pPr marL="514350" indent="-514350">
              <a:buAutoNum type="arabicParenR"/>
            </a:pPr>
            <a:r>
              <a:rPr lang="bn-IN" sz="9600" dirty="0" smtClean="0"/>
              <a:t>শৃঙ্খল ভিত্তি </a:t>
            </a:r>
          </a:p>
          <a:p>
            <a:pPr marL="514350" indent="-514350">
              <a:buNone/>
            </a:pPr>
            <a:r>
              <a:rPr lang="bn-IN" sz="7400" dirty="0">
                <a:solidFill>
                  <a:srgbClr val="0070C0"/>
                </a:solidFill>
              </a:rPr>
              <a:t> </a:t>
            </a:r>
            <a:r>
              <a:rPr lang="bn-IN" sz="7400" dirty="0" smtClean="0">
                <a:solidFill>
                  <a:srgbClr val="0070C0"/>
                </a:solidFill>
              </a:rPr>
              <a:t>        </a:t>
            </a:r>
          </a:p>
          <a:p>
            <a:pPr marL="514350" indent="-514350">
              <a:buNone/>
            </a:pPr>
            <a:r>
              <a:rPr lang="bn-IN" sz="7400" dirty="0">
                <a:solidFill>
                  <a:srgbClr val="0070C0"/>
                </a:solidFill>
              </a:rPr>
              <a:t> </a:t>
            </a:r>
            <a:r>
              <a:rPr lang="bn-IN" sz="7400" dirty="0" smtClean="0">
                <a:solidFill>
                  <a:srgbClr val="0070C0"/>
                </a:solidFill>
              </a:rPr>
              <a:t>         </a:t>
            </a:r>
            <a:r>
              <a:rPr lang="bn-IN" sz="9600" dirty="0" smtClean="0"/>
              <a:t>নিম্নে এদের বর্ণনা দেওয়া হল – </a:t>
            </a:r>
          </a:p>
          <a:p>
            <a:pPr marL="514350" indent="-514350">
              <a:buNone/>
            </a:pPr>
            <a:r>
              <a:rPr lang="bn-IN" sz="9600" dirty="0" smtClean="0">
                <a:solidFill>
                  <a:srgbClr val="FF0000"/>
                </a:solidFill>
              </a:rPr>
              <a:t> স্থির ভিত্তিঃ </a:t>
            </a:r>
            <a:r>
              <a:rPr lang="bn-IN" sz="9600" dirty="0" smtClean="0"/>
              <a:t>এই পদ্ধতিতে একটি বৎসরকে ভিত্তি হিসাবে ধরে নিয়ে তার তুলনায় অন্যান্য বৎসরের সূচক সংখ্যা নির্ণয় করা হয় । </a:t>
            </a:r>
          </a:p>
          <a:p>
            <a:pPr marL="514350" indent="-514350">
              <a:buNone/>
            </a:pPr>
            <a:r>
              <a:rPr lang="bn-IN" sz="9600" dirty="0" smtClean="0"/>
              <a:t> </a:t>
            </a:r>
            <a:r>
              <a:rPr lang="bn-IN" sz="9600" dirty="0" smtClean="0">
                <a:solidFill>
                  <a:srgbClr val="FF0000"/>
                </a:solidFill>
              </a:rPr>
              <a:t>শৃঙ্খল ভিত্তিঃ </a:t>
            </a:r>
            <a:r>
              <a:rPr lang="bn-IN" sz="9600" dirty="0" smtClean="0"/>
              <a:t>নানা কারণে অনেক সময় বা বৎসরের মধ্যে স্বাভাবিক বৎসর পাওয়া যায় না । বৎসর বৎসর দ্রব্য মূল্য ও মুদ্রামান উঠানামা করে । এজন্য প্রতি বৎসরের মধ্যে তুলনা করার প্রয়োজনীয়তা দেখা যায় । এমতাবস্থায় প্রতি বৎসরকে ভিত্তি হিসাবে ধরে উহার পরবর্তী বৎসরের সূচক সংখ্যা নির্ণয় করা হয় । একে শৃঙ্খল ভিত্তি  বলে ।  </a:t>
            </a:r>
          </a:p>
          <a:p>
            <a:pPr marL="514350" indent="-514350">
              <a:buNone/>
            </a:pPr>
            <a:endParaRPr lang="bn-IN" sz="7400" dirty="0" smtClean="0"/>
          </a:p>
          <a:p>
            <a:pPr marL="514350" indent="-514350">
              <a:buNone/>
            </a:pPr>
            <a:endParaRPr lang="bn-IN" sz="7400" dirty="0" smtClean="0"/>
          </a:p>
          <a:p>
            <a:pPr marL="514350" indent="-514350">
              <a:buNone/>
            </a:pPr>
            <a:r>
              <a:rPr lang="bn-IN" sz="7400" dirty="0">
                <a:solidFill>
                  <a:srgbClr val="0070C0"/>
                </a:solidFill>
              </a:rPr>
              <a:t> </a:t>
            </a:r>
            <a:r>
              <a:rPr lang="bn-IN" sz="7400" dirty="0" smtClean="0">
                <a:solidFill>
                  <a:srgbClr val="0070C0"/>
                </a:solidFill>
              </a:rPr>
              <a:t>          </a:t>
            </a:r>
            <a:endParaRPr lang="en-US" sz="7400" dirty="0"/>
          </a:p>
        </p:txBody>
      </p:sp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pPr algn="l"/>
            <a:r>
              <a:rPr lang="bn-IN" sz="3200" dirty="0" smtClean="0">
                <a:solidFill>
                  <a:srgbClr val="0070C0"/>
                </a:solidFill>
              </a:rPr>
              <a:t>প্রশ্নঃ ৬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287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bn-IN" sz="2800" dirty="0" smtClean="0">
                <a:solidFill>
                  <a:srgbClr val="0070C0"/>
                </a:solidFill>
              </a:rPr>
              <a:t>উঃ </a:t>
            </a:r>
            <a:r>
              <a:rPr lang="bn-IN" sz="2800" dirty="0" smtClean="0"/>
              <a:t>ল্যাস্পিয়ারস ও প্যাশের সূচক সংখ্যার পার্থক্য নিচে দেওয়া হল – </a:t>
            </a:r>
          </a:p>
          <a:p>
            <a:pPr>
              <a:buNone/>
            </a:pPr>
            <a:r>
              <a:rPr lang="bn-IN" sz="2800" dirty="0">
                <a:solidFill>
                  <a:srgbClr val="0070C0"/>
                </a:solidFill>
              </a:rPr>
              <a:t> </a:t>
            </a:r>
            <a:r>
              <a:rPr lang="bn-IN" sz="2800" dirty="0" smtClean="0">
                <a:solidFill>
                  <a:srgbClr val="FF0000"/>
                </a:solidFill>
              </a:rPr>
              <a:t>ল্যাস্পিয়ারস সূচক সংখ্যাঃ </a:t>
            </a:r>
          </a:p>
          <a:p>
            <a:pPr marL="514350" indent="-514350">
              <a:buAutoNum type="arabicParenR"/>
            </a:pPr>
            <a:r>
              <a:rPr lang="bn-IN" sz="2800" dirty="0" smtClean="0"/>
              <a:t>ল্যাস্পিয়ারসের সুত্রে ভিত্তি বছরের ব্যবহৃত পণ্যের পরিমাণকে ভার হিসাবে বিবেচনা করা হয় । </a:t>
            </a:r>
          </a:p>
          <a:p>
            <a:pPr marL="514350" indent="-514350">
              <a:buAutoNum type="arabicParenR"/>
            </a:pPr>
            <a:r>
              <a:rPr lang="bn-IN" sz="2800" dirty="0" smtClean="0"/>
              <a:t>ল্যাস্পিয়ারসের সুত্রে ঊর্ধ্বমুখী প্রবণতা দেখা যায় ।  </a:t>
            </a:r>
          </a:p>
          <a:p>
            <a:pPr marL="514350" indent="-514350">
              <a:buAutoNum type="arabicParenR"/>
            </a:pPr>
            <a:r>
              <a:rPr lang="bn-IN" sz="2800" dirty="0" smtClean="0"/>
              <a:t>প্রকৃতপক্ষে সূচক সংখ্যার মান যত হওয়া উচিত ল্যাস্পিয়ারসের সূচক সংখ্যা তার চেয়ে বেশি হয় । </a:t>
            </a:r>
          </a:p>
          <a:p>
            <a:pPr marL="514350" indent="-514350">
              <a:buNone/>
            </a:pPr>
            <a:r>
              <a:rPr lang="bn-IN" sz="2800" dirty="0" smtClean="0"/>
              <a:t> </a:t>
            </a:r>
            <a:r>
              <a:rPr lang="bn-IN" sz="2800" dirty="0" smtClean="0">
                <a:solidFill>
                  <a:srgbClr val="FF0000"/>
                </a:solidFill>
              </a:rPr>
              <a:t>প্যাশের সূচক সংখ্যাঃ </a:t>
            </a:r>
          </a:p>
          <a:p>
            <a:pPr marL="514350" indent="-514350">
              <a:buFont typeface="+mj-lt"/>
              <a:buAutoNum type="arabicParenR"/>
            </a:pPr>
            <a:r>
              <a:rPr lang="bn-IN" sz="2800" dirty="0" smtClean="0"/>
              <a:t>প্যাশের সুত্রে চলতি বছরের ব্যবহৃত পণ্যের পরিমাণকে ভার হিসাবে বিবেচনা করা হয় । </a:t>
            </a:r>
          </a:p>
          <a:p>
            <a:pPr marL="514350" indent="-514350">
              <a:buFont typeface="+mj-lt"/>
              <a:buAutoNum type="arabicParenR"/>
            </a:pPr>
            <a:r>
              <a:rPr lang="bn-IN" sz="2800" dirty="0" smtClean="0"/>
              <a:t>প্যাশের সুত্রে নিম্নমুখী প্রবণতা দেখা যায় । </a:t>
            </a:r>
          </a:p>
          <a:p>
            <a:pPr marL="514350" indent="-514350">
              <a:buFont typeface="+mj-lt"/>
              <a:buAutoNum type="arabicParenR"/>
            </a:pPr>
            <a:r>
              <a:rPr lang="bn-IN" sz="2800" dirty="0" smtClean="0"/>
              <a:t>প্রকৃতপক্ষে সূচক সংখ্যার মান যত হওয়া উচিত প্যাশের সূচক সংখ্যা তার চেয়ে কম হয় ।  </a:t>
            </a:r>
          </a:p>
          <a:p>
            <a:pPr marL="514350" indent="-514350">
              <a:buNone/>
            </a:pPr>
            <a:endParaRPr lang="bn-IN" sz="2800" dirty="0" smtClean="0"/>
          </a:p>
          <a:p>
            <a:pPr marL="514350" indent="-514350">
              <a:buNone/>
            </a:pPr>
            <a:endParaRPr lang="bn-IN" sz="2800" dirty="0" smtClean="0"/>
          </a:p>
        </p:txBody>
      </p:sp>
    </p:spTree>
  </p:cSld>
  <p:clrMapOvr>
    <a:masterClrMapping/>
  </p:clrMapOvr>
  <p:transition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pPr algn="l"/>
            <a:r>
              <a:rPr lang="bn-IN" sz="3200" dirty="0" smtClean="0">
                <a:solidFill>
                  <a:srgbClr val="0070C0"/>
                </a:solidFill>
              </a:rPr>
              <a:t>প্রশ্নঃ ৭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bn-IN" sz="2800" dirty="0" smtClean="0">
                <a:solidFill>
                  <a:srgbClr val="0070C0"/>
                </a:solidFill>
              </a:rPr>
              <a:t>উঃ </a:t>
            </a:r>
            <a:r>
              <a:rPr lang="bn-IN" sz="2800" dirty="0" smtClean="0">
                <a:solidFill>
                  <a:srgbClr val="FF0000"/>
                </a:solidFill>
              </a:rPr>
              <a:t>সূচক সংখ্যার ব্যবহারঃ </a:t>
            </a:r>
            <a:r>
              <a:rPr lang="bn-IN" sz="2800" dirty="0" smtClean="0"/>
              <a:t>সূচক সংখ্যার ব্যবহার নিচে দেওয়া হল - </a:t>
            </a:r>
            <a:r>
              <a:rPr lang="bn-IN" sz="2800" dirty="0" smtClean="0">
                <a:solidFill>
                  <a:srgbClr val="0070C0"/>
                </a:solidFill>
              </a:rPr>
              <a:t> </a:t>
            </a:r>
          </a:p>
          <a:p>
            <a:pPr marL="514350" indent="-514350">
              <a:buAutoNum type="arabicParenR"/>
            </a:pPr>
            <a:r>
              <a:rPr lang="bn-IN" sz="2800" dirty="0" smtClean="0"/>
              <a:t>সূচক সংখ্যার সাহায্যে দুটি সময়ে কতকগুলি দ্রব্যের মূল্য ও উতপাদনের পরিবর্তনের হার নির্ণয় করা যায় । </a:t>
            </a:r>
          </a:p>
          <a:p>
            <a:pPr marL="514350" indent="-514350">
              <a:buAutoNum type="arabicParenR"/>
            </a:pPr>
            <a:r>
              <a:rPr lang="bn-IN" sz="2800" dirty="0" smtClean="0"/>
              <a:t>ইহার সাহায্যে কোন দেশের বা সম্প্রদায়ের লোকদের অর্থনৈতিক অবস্থা সম্পর্কে ধারনা করা যায় ।</a:t>
            </a:r>
          </a:p>
          <a:p>
            <a:pPr marL="514350" indent="-514350">
              <a:buAutoNum type="arabicParenR"/>
            </a:pPr>
            <a:r>
              <a:rPr lang="bn-IN" sz="2800" dirty="0" smtClean="0"/>
              <a:t>মূল্য সূচক সংখ্যা মুদ্রার মান ও শেয়ার বাজারে মূল্যের পরিবর্তন পরিমাপ করে ও মুদ্রা নিয়ন্ত্রণে সহায়তা করে । </a:t>
            </a:r>
          </a:p>
          <a:p>
            <a:pPr marL="514350" indent="-514350">
              <a:buAutoNum type="arabicParenR"/>
            </a:pPr>
            <a:r>
              <a:rPr lang="bn-IN" sz="2800" dirty="0" smtClean="0"/>
              <a:t>ব্যবসায়ী ও শিল্পপতিগণ সূচক সংখ্যার সাহায্যে তাদের উৎপাদিত পণ্যের ভবিষ্যৎ সম্পর্কে ধারনা নিতে পারে ।  </a:t>
            </a:r>
            <a:endParaRPr lang="en-US" sz="2800" dirty="0"/>
          </a:p>
        </p:txBody>
      </p:sp>
    </p:spTree>
  </p:cSld>
  <p:clrMapOvr>
    <a:masterClrMapping/>
  </p:clrMapOvr>
  <p:transition>
    <p:strips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pPr algn="l"/>
            <a:r>
              <a:rPr lang="bn-IN" sz="3600" dirty="0" smtClean="0">
                <a:solidFill>
                  <a:srgbClr val="FF0000"/>
                </a:solidFill>
              </a:rPr>
              <a:t>বাড়ীর কাজ -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514350" indent="-514350">
              <a:buFont typeface="Wingdings" pitchFamily="2" charset="2"/>
              <a:buChar char="Ø"/>
            </a:pPr>
            <a:r>
              <a:rPr lang="bn-IN" sz="2800" dirty="0" smtClean="0"/>
              <a:t>সূচক সংখ্যা কাকে বলে ? সূচক সংখ্যা নির্ণয়ের সমস্যা গুলো এবং প্রকারভেদ লিখ ।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bn-IN" sz="2800" dirty="0" smtClean="0"/>
              <a:t>ল্যাস্পিয়ারস ও প্যাশের সূচক সংখ্যার পার্থক্য লিখ ।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bn-IN" sz="2800" dirty="0" smtClean="0"/>
              <a:t>সূচক সংখ্যার ব্যবহার লিখ ।  </a:t>
            </a:r>
          </a:p>
          <a:p>
            <a:pPr>
              <a:buNone/>
            </a:pPr>
            <a:endParaRPr lang="bn-IN" dirty="0" smtClean="0"/>
          </a:p>
          <a:p>
            <a:pPr>
              <a:buNone/>
            </a:pPr>
            <a:r>
              <a:rPr lang="bn-IN" dirty="0" smtClean="0"/>
              <a:t>           ...............</a:t>
            </a:r>
            <a:endParaRPr lang="en-US" dirty="0"/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2209800"/>
          </a:xfrm>
        </p:spPr>
        <p:txBody>
          <a:bodyPr>
            <a:normAutofit/>
          </a:bodyPr>
          <a:lstStyle/>
          <a:p>
            <a:r>
              <a:rPr lang="bn-IN" sz="9600" dirty="0" smtClean="0">
                <a:solidFill>
                  <a:srgbClr val="FF0000"/>
                </a:solidFill>
              </a:rPr>
              <a:t>ধন্যবাদ </a:t>
            </a:r>
            <a:endParaRPr lang="en-US" sz="9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81600"/>
            <a:ext cx="8229600" cy="1143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483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প্রশ্নঃ </vt:lpstr>
      <vt:lpstr>প্রশ্নঃ ১ </vt:lpstr>
      <vt:lpstr>প্রশ্নঃ ৩  </vt:lpstr>
      <vt:lpstr>প্রশ্নঃ ৫ </vt:lpstr>
      <vt:lpstr>প্রশ্নঃ ৬ </vt:lpstr>
      <vt:lpstr>প্রশ্নঃ ৭ </vt:lpstr>
      <vt:lpstr>বাড়ীর কাজ - </vt:lpstr>
      <vt:lpstr>ধন্যবাদ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Mr. Shahidul Islam</dc:creator>
  <cp:lastModifiedBy>Mr. Shahidul Islam</cp:lastModifiedBy>
  <cp:revision>306</cp:revision>
  <dcterms:created xsi:type="dcterms:W3CDTF">2007-12-31T18:01:40Z</dcterms:created>
  <dcterms:modified xsi:type="dcterms:W3CDTF">2007-12-31T19:27:39Z</dcterms:modified>
</cp:coreProperties>
</file>